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</p:sldMasterIdLst>
  <p:notesMasterIdLst>
    <p:notesMasterId r:id="rId21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73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3"/>
    <p:restoredTop sz="94705"/>
  </p:normalViewPr>
  <p:slideViewPr>
    <p:cSldViewPr snapToGrid="0" snapToObjects="1">
      <p:cViewPr varScale="1">
        <p:scale>
          <a:sx n="108" d="100"/>
          <a:sy n="108" d="100"/>
        </p:scale>
        <p:origin x="6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jpeg>
</file>

<file path=ppt/media/image18.png>
</file>

<file path=ppt/media/image2.tiff>
</file>

<file path=ppt/media/image3.tiff>
</file>

<file path=ppt/media/image4.tiff>
</file>

<file path=ppt/media/image5.tiff>
</file>

<file path=ppt/media/image6.tiff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68C1FF-B909-BB4A-BA77-7F8D510ECE7C}" type="datetimeFigureOut">
              <a:rPr lang="en-AU" smtClean="0"/>
              <a:t>3/7/19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2D5FC-DEDA-7D44-B30C-F2306B45346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2110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2D5FC-DEDA-7D44-B30C-F2306B45346C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9313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2D5FC-DEDA-7D44-B30C-F2306B45346C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3880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7/3/19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20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Evolutionary Mechanisms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Chapter 14 </a:t>
            </a:r>
          </a:p>
        </p:txBody>
      </p:sp>
    </p:spTree>
    <p:extLst>
      <p:ext uri="{BB962C8B-B14F-4D97-AF65-F5344CB8AC3E}">
        <p14:creationId xmlns:p14="http://schemas.microsoft.com/office/powerpoint/2010/main" val="927618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Evolution through natural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27192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1" dirty="0">
                <a:solidFill>
                  <a:schemeClr val="accent6">
                    <a:lumMod val="75000"/>
                  </a:schemeClr>
                </a:solidFill>
              </a:rPr>
              <a:t>Evolution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Gradual change in the characteristics of a species over time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1" dirty="0">
                <a:solidFill>
                  <a:schemeClr val="accent6">
                    <a:lumMod val="75000"/>
                  </a:schemeClr>
                </a:solidFill>
              </a:rPr>
              <a:t>Natural selection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Theory proposed by Charles Darwin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1094" y="1690688"/>
            <a:ext cx="4800346" cy="451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942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Natural selection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5075" y="1545336"/>
            <a:ext cx="7812024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b="1" dirty="0">
                <a:solidFill>
                  <a:schemeClr val="accent6"/>
                </a:solidFill>
              </a:rPr>
              <a:t>Thomas Malthus </a:t>
            </a:r>
            <a:r>
              <a:rPr lang="en-AU" dirty="0"/>
              <a:t>demonstrated: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AU" dirty="0"/>
              <a:t>Natural reproduction rates </a:t>
            </a:r>
            <a:r>
              <a:rPr lang="en-AU" b="1" dirty="0">
                <a:solidFill>
                  <a:schemeClr val="accent2"/>
                </a:solidFill>
              </a:rPr>
              <a:t>exceeded</a:t>
            </a:r>
            <a:r>
              <a:rPr lang="en-AU" dirty="0"/>
              <a:t> the available resources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AU" dirty="0"/>
              <a:t>More plants and animals are produced than can possibly survive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b="1" dirty="0">
                <a:solidFill>
                  <a:schemeClr val="accent6"/>
                </a:solidFill>
              </a:rPr>
              <a:t>Charles Darwin </a:t>
            </a:r>
            <a:r>
              <a:rPr lang="en-AU" dirty="0"/>
              <a:t>realised: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AU" dirty="0"/>
              <a:t>Under these circumstances, a </a:t>
            </a:r>
            <a:r>
              <a:rPr lang="en-AU" b="1" dirty="0">
                <a:solidFill>
                  <a:schemeClr val="accent2"/>
                </a:solidFill>
              </a:rPr>
              <a:t>struggle for existence </a:t>
            </a:r>
            <a:r>
              <a:rPr lang="en-AU" dirty="0"/>
              <a:t>would occur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3645" y="0"/>
            <a:ext cx="2527687" cy="30906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3645" y="3505200"/>
            <a:ext cx="24257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74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Natural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3 observations:</a:t>
            </a:r>
            <a:br>
              <a:rPr lang="en-US" dirty="0"/>
            </a:br>
            <a:endParaRPr lang="en-US" dirty="0"/>
          </a:p>
          <a:p>
            <a:pPr marL="822960" lvl="1" indent="-457200"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Variation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: </a:t>
            </a:r>
            <a:r>
              <a:rPr lang="en-US" dirty="0"/>
              <a:t>Members of a species vary and these variations are </a:t>
            </a:r>
            <a:r>
              <a:rPr lang="en-US" dirty="0">
                <a:solidFill>
                  <a:schemeClr val="accent2"/>
                </a:solidFill>
              </a:rPr>
              <a:t>passed on </a:t>
            </a:r>
            <a:r>
              <a:rPr lang="en-US" dirty="0"/>
              <a:t>to </a:t>
            </a:r>
            <a:r>
              <a:rPr lang="en-US" dirty="0">
                <a:solidFill>
                  <a:schemeClr val="accent2"/>
                </a:solidFill>
              </a:rPr>
              <a:t>offspring</a:t>
            </a:r>
            <a:br>
              <a:rPr lang="en-US" dirty="0"/>
            </a:br>
            <a:endParaRPr lang="en-US" dirty="0"/>
          </a:p>
          <a:p>
            <a:pPr marL="822960" lvl="1" indent="-457200"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Birth rate: </a:t>
            </a:r>
            <a:r>
              <a:rPr lang="en-US" dirty="0"/>
              <a:t>Living organisms </a:t>
            </a:r>
            <a:r>
              <a:rPr lang="en-US" dirty="0">
                <a:solidFill>
                  <a:schemeClr val="accent2"/>
                </a:solidFill>
              </a:rPr>
              <a:t>reproduce</a:t>
            </a:r>
            <a:r>
              <a:rPr lang="en-US" dirty="0"/>
              <a:t> at a far </a:t>
            </a:r>
            <a:r>
              <a:rPr lang="en-US" dirty="0">
                <a:solidFill>
                  <a:schemeClr val="accent2"/>
                </a:solidFill>
              </a:rPr>
              <a:t>greater rate </a:t>
            </a:r>
            <a:r>
              <a:rPr lang="en-US" dirty="0"/>
              <a:t>than that at which their food and resource supply will support. Results in </a:t>
            </a:r>
            <a:r>
              <a:rPr lang="en-US" dirty="0">
                <a:solidFill>
                  <a:schemeClr val="accent2"/>
                </a:solidFill>
              </a:rPr>
              <a:t>overcrowding</a:t>
            </a:r>
            <a:br>
              <a:rPr lang="en-US" dirty="0">
                <a:solidFill>
                  <a:schemeClr val="accent2"/>
                </a:solidFill>
              </a:rPr>
            </a:br>
            <a:endParaRPr lang="en-US" dirty="0">
              <a:solidFill>
                <a:schemeClr val="accent2"/>
              </a:solidFill>
            </a:endParaRPr>
          </a:p>
          <a:p>
            <a:pPr marL="822960" lvl="1" indent="-457200"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Nature’s balance: </a:t>
            </a:r>
            <a:r>
              <a:rPr lang="en-US" dirty="0"/>
              <a:t>Although birth rate is high, the number of each species are </a:t>
            </a:r>
            <a:r>
              <a:rPr lang="en-US" dirty="0">
                <a:solidFill>
                  <a:schemeClr val="accent2"/>
                </a:solidFill>
              </a:rPr>
              <a:t>maintained</a:t>
            </a:r>
            <a:r>
              <a:rPr lang="en-US" dirty="0"/>
              <a:t> at a relatively </a:t>
            </a:r>
            <a:r>
              <a:rPr lang="en-US" dirty="0">
                <a:solidFill>
                  <a:schemeClr val="accent2"/>
                </a:solidFill>
              </a:rPr>
              <a:t>constant level</a:t>
            </a:r>
          </a:p>
        </p:txBody>
      </p:sp>
    </p:spTree>
    <p:extLst>
      <p:ext uri="{BB962C8B-B14F-4D97-AF65-F5344CB8AC3E}">
        <p14:creationId xmlns:p14="http://schemas.microsoft.com/office/powerpoint/2010/main" val="989300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Natural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1576"/>
            <a:ext cx="6134100" cy="5050663"/>
          </a:xfrm>
        </p:spPr>
        <p:txBody>
          <a:bodyPr/>
          <a:lstStyle/>
          <a:p>
            <a:pPr marL="68580" indent="0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Darwin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realised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that:</a:t>
            </a:r>
            <a:br>
              <a:rPr lang="en-US" b="1" dirty="0">
                <a:solidFill>
                  <a:schemeClr val="accent6">
                    <a:lumMod val="75000"/>
                  </a:schemeClr>
                </a:solidFill>
              </a:rPr>
            </a:b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/>
              <a:t>There must have been a </a:t>
            </a:r>
            <a:r>
              <a:rPr lang="en-US" b="1" i="1" dirty="0">
                <a:solidFill>
                  <a:schemeClr val="accent2"/>
                </a:solidFill>
              </a:rPr>
              <a:t>struggle for existence</a:t>
            </a:r>
          </a:p>
          <a:p>
            <a:r>
              <a:rPr lang="en-US" dirty="0"/>
              <a:t>Those with characteristics best suited to their environment are more likely to survive </a:t>
            </a:r>
            <a:r>
              <a:rPr lang="en-US" dirty="0">
                <a:solidFill>
                  <a:schemeClr val="accent2"/>
                </a:solidFill>
              </a:rPr>
              <a:t>(</a:t>
            </a:r>
            <a:r>
              <a:rPr lang="en-US" b="1" i="1" dirty="0">
                <a:solidFill>
                  <a:schemeClr val="accent2"/>
                </a:solidFill>
              </a:rPr>
              <a:t>survival of the fittest</a:t>
            </a:r>
            <a:r>
              <a:rPr lang="en-US" dirty="0">
                <a:solidFill>
                  <a:schemeClr val="accent2"/>
                </a:solidFill>
              </a:rPr>
              <a:t>)</a:t>
            </a:r>
          </a:p>
          <a:p>
            <a:endParaRPr lang="en-US" dirty="0"/>
          </a:p>
          <a:p>
            <a:r>
              <a:rPr lang="en-US" dirty="0"/>
              <a:t>Survival of the fittest is possible because of </a:t>
            </a:r>
            <a:r>
              <a:rPr lang="en-US" dirty="0">
                <a:solidFill>
                  <a:schemeClr val="accent2"/>
                </a:solidFill>
              </a:rPr>
              <a:t>variation</a:t>
            </a:r>
            <a:r>
              <a:rPr lang="en-US" dirty="0"/>
              <a:t> in a species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0" y="2239707"/>
            <a:ext cx="52197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609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Natural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 time, the </a:t>
            </a:r>
            <a:r>
              <a:rPr lang="en-US" dirty="0">
                <a:solidFill>
                  <a:schemeClr val="accent2"/>
                </a:solidFill>
              </a:rPr>
              <a:t>characteristics</a:t>
            </a:r>
            <a:r>
              <a:rPr lang="en-US" dirty="0"/>
              <a:t> of a population changes so it becomes </a:t>
            </a:r>
            <a:r>
              <a:rPr lang="en-US" dirty="0">
                <a:solidFill>
                  <a:schemeClr val="accent2"/>
                </a:solidFill>
              </a:rPr>
              <a:t>better suited</a:t>
            </a:r>
            <a:r>
              <a:rPr lang="en-US" dirty="0"/>
              <a:t> to its environment </a:t>
            </a:r>
          </a:p>
          <a:p>
            <a:r>
              <a:rPr lang="en-US" dirty="0"/>
              <a:t>Where environments are changing, </a:t>
            </a:r>
            <a:r>
              <a:rPr lang="en-US" dirty="0">
                <a:solidFill>
                  <a:schemeClr val="accent2"/>
                </a:solidFill>
              </a:rPr>
              <a:t>characteristics that enhance survival </a:t>
            </a:r>
            <a:r>
              <a:rPr lang="en-US" dirty="0"/>
              <a:t>will enable surviving generations to gradually adapt to it</a:t>
            </a:r>
          </a:p>
          <a:p>
            <a:r>
              <a:rPr lang="en-US" dirty="0"/>
              <a:t>Adaptations take </a:t>
            </a:r>
            <a:r>
              <a:rPr lang="en-US" i="1" dirty="0"/>
              <a:t>many, many </a:t>
            </a:r>
            <a:r>
              <a:rPr lang="en-US" dirty="0"/>
              <a:t>generations to develop</a:t>
            </a:r>
          </a:p>
          <a:p>
            <a:pPr marL="6858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Natural selection and allele frequencies</a:t>
            </a:r>
            <a:br>
              <a:rPr lang="en-US" b="1" dirty="0"/>
            </a:br>
            <a:r>
              <a:rPr lang="en-US" dirty="0"/>
              <a:t>If the environment </a:t>
            </a:r>
            <a:r>
              <a:rPr lang="en-US" dirty="0" err="1"/>
              <a:t>favours</a:t>
            </a:r>
            <a:r>
              <a:rPr lang="en-US" dirty="0"/>
              <a:t> a particular characteristic, then frequency for this alleles will increase, over time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75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524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922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Natural selection case study: </a:t>
            </a:r>
            <a:br>
              <a:rPr lang="en-AU" b="1" dirty="0">
                <a:solidFill>
                  <a:srgbClr val="7030A0"/>
                </a:solidFill>
              </a:rPr>
            </a:br>
            <a:r>
              <a:rPr lang="en-AU" dirty="0">
                <a:solidFill>
                  <a:srgbClr val="7030A0"/>
                </a:solidFill>
              </a:rPr>
              <a:t>Sickle cell anaemia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90616" cy="4351338"/>
          </a:xfrm>
        </p:spPr>
        <p:txBody>
          <a:bodyPr/>
          <a:lstStyle/>
          <a:p>
            <a:r>
              <a:rPr lang="en-US" dirty="0"/>
              <a:t>Disease that causes red-blood cells to have a sickle shape</a:t>
            </a:r>
            <a:br>
              <a:rPr lang="en-US" dirty="0"/>
            </a:br>
            <a:endParaRPr lang="en-US" dirty="0"/>
          </a:p>
          <a:p>
            <a:r>
              <a:rPr lang="en-US" dirty="0"/>
              <a:t>Causes person to experience </a:t>
            </a:r>
            <a:r>
              <a:rPr lang="en-US" dirty="0">
                <a:solidFill>
                  <a:schemeClr val="accent2"/>
                </a:solidFill>
              </a:rPr>
              <a:t>dizziness, shortness of breath, due to lack of oxygen</a:t>
            </a:r>
            <a:br>
              <a:rPr lang="en-US" dirty="0"/>
            </a:br>
            <a:endParaRPr lang="en-US" dirty="0"/>
          </a:p>
          <a:p>
            <a:r>
              <a:rPr lang="en-US" dirty="0"/>
              <a:t>Disease is usually </a:t>
            </a:r>
            <a:r>
              <a:rPr lang="en-US" dirty="0">
                <a:solidFill>
                  <a:schemeClr val="accent2"/>
                </a:solidFill>
              </a:rPr>
              <a:t>fatal in homozygote recessive</a:t>
            </a:r>
            <a:r>
              <a:rPr lang="en-US" dirty="0"/>
              <a:t> individuals (</a:t>
            </a:r>
            <a:r>
              <a:rPr lang="en-US" dirty="0" err="1"/>
              <a:t>ss</a:t>
            </a:r>
            <a:r>
              <a:rPr lang="en-US" dirty="0"/>
              <a:t>)</a:t>
            </a:r>
          </a:p>
          <a:p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358" y="2194084"/>
            <a:ext cx="5807642" cy="318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891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Natural selection case study: </a:t>
            </a:r>
            <a:br>
              <a:rPr lang="en-AU" b="1" dirty="0">
                <a:solidFill>
                  <a:srgbClr val="7030A0"/>
                </a:solidFill>
              </a:rPr>
            </a:br>
            <a:r>
              <a:rPr lang="en-AU" dirty="0">
                <a:solidFill>
                  <a:srgbClr val="7030A0"/>
                </a:solidFill>
              </a:rPr>
              <a:t>Sickle cell anaemia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52872" cy="4351338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2"/>
                </a:solidFill>
              </a:rPr>
              <a:t>heterozygote (</a:t>
            </a:r>
            <a:r>
              <a:rPr lang="en-US" dirty="0" err="1">
                <a:solidFill>
                  <a:schemeClr val="accent2"/>
                </a:solidFill>
              </a:rPr>
              <a:t>Ss</a:t>
            </a:r>
            <a:r>
              <a:rPr lang="en-US" dirty="0">
                <a:solidFill>
                  <a:schemeClr val="accent2"/>
                </a:solidFill>
              </a:rPr>
              <a:t>) </a:t>
            </a:r>
            <a:r>
              <a:rPr lang="en-US" dirty="0"/>
              <a:t>has some sickled cells and some normal RBC</a:t>
            </a:r>
          </a:p>
          <a:p>
            <a:pPr marL="68580" indent="0">
              <a:buNone/>
            </a:pPr>
            <a:endParaRPr lang="en-US" dirty="0"/>
          </a:p>
          <a:p>
            <a:r>
              <a:rPr lang="en-US" dirty="0" err="1"/>
              <a:t>Ss</a:t>
            </a:r>
            <a:r>
              <a:rPr lang="en-US" dirty="0"/>
              <a:t> individuals are more </a:t>
            </a:r>
            <a:r>
              <a:rPr lang="en-US" dirty="0">
                <a:solidFill>
                  <a:schemeClr val="accent2"/>
                </a:solidFill>
              </a:rPr>
              <a:t>resistant</a:t>
            </a:r>
            <a:r>
              <a:rPr lang="en-US" dirty="0"/>
              <a:t> to </a:t>
            </a:r>
            <a:r>
              <a:rPr lang="en-US" dirty="0">
                <a:solidFill>
                  <a:schemeClr val="accent2"/>
                </a:solidFill>
              </a:rPr>
              <a:t>malaria</a:t>
            </a:r>
            <a:r>
              <a:rPr lang="en-US" dirty="0"/>
              <a:t> than homozygote </a:t>
            </a:r>
            <a:r>
              <a:rPr lang="en-US" dirty="0" err="1"/>
              <a:t>normals</a:t>
            </a:r>
            <a:r>
              <a:rPr lang="en-US" dirty="0"/>
              <a:t> (SS)</a:t>
            </a:r>
          </a:p>
          <a:p>
            <a:pPr marL="68580" indent="0">
              <a:buNone/>
            </a:pPr>
            <a:endParaRPr lang="en-US" dirty="0"/>
          </a:p>
          <a:p>
            <a:r>
              <a:rPr lang="en-US" dirty="0"/>
              <a:t>Malaria is said to be a </a:t>
            </a:r>
            <a:r>
              <a:rPr lang="en-US" dirty="0">
                <a:solidFill>
                  <a:schemeClr val="accent2"/>
                </a:solidFill>
              </a:rPr>
              <a:t>selective agent</a:t>
            </a:r>
            <a:r>
              <a:rPr lang="en-US" u="sng" dirty="0"/>
              <a:t> </a:t>
            </a:r>
            <a:r>
              <a:rPr lang="en-US" dirty="0"/>
              <a:t>for the sickle-cell allele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8452" y="2209672"/>
            <a:ext cx="5120546" cy="351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9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Speciation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3164"/>
            <a:ext cx="6769608" cy="5079711"/>
          </a:xfrm>
        </p:spPr>
        <p:txBody>
          <a:bodyPr>
            <a:normAutofit fontScale="85000" lnSpcReduction="10000"/>
          </a:bodyPr>
          <a:lstStyle/>
          <a:p>
            <a:pPr marL="525780" indent="-457200">
              <a:buFont typeface="+mj-lt"/>
              <a:buAutoNum type="arabicPeriod"/>
            </a:pPr>
            <a:r>
              <a:rPr lang="en-US" b="1" dirty="0">
                <a:solidFill>
                  <a:schemeClr val="accent6"/>
                </a:solidFill>
              </a:rPr>
              <a:t>Variation </a:t>
            </a:r>
          </a:p>
          <a:p>
            <a:pPr marL="982980" lvl="1" indent="-457200"/>
            <a:r>
              <a:rPr lang="en-US" dirty="0"/>
              <a:t>Exists within a population sharing a common gene pool </a:t>
            </a:r>
            <a:endParaRPr lang="en-US" b="1" dirty="0"/>
          </a:p>
          <a:p>
            <a:pPr marL="525780" indent="-457200">
              <a:buFont typeface="+mj-lt"/>
              <a:buAutoNum type="arabicPeriod"/>
            </a:pPr>
            <a:r>
              <a:rPr lang="en-US" b="1" dirty="0">
                <a:solidFill>
                  <a:schemeClr val="accent6"/>
                </a:solidFill>
              </a:rPr>
              <a:t>Isolation/barrier to gene flow  </a:t>
            </a:r>
          </a:p>
          <a:p>
            <a:pPr marL="982980" lvl="1" indent="-457200"/>
            <a:r>
              <a:rPr lang="en-US" dirty="0"/>
              <a:t>Leads to </a:t>
            </a:r>
            <a:r>
              <a:rPr lang="en-US" dirty="0">
                <a:solidFill>
                  <a:schemeClr val="accent2"/>
                </a:solidFill>
              </a:rPr>
              <a:t>reproductive isolation</a:t>
            </a:r>
            <a:r>
              <a:rPr lang="en-US" dirty="0"/>
              <a:t> (no interbreeding) </a:t>
            </a:r>
          </a:p>
          <a:p>
            <a:pPr marL="982980" lvl="1" indent="-457200"/>
            <a:r>
              <a:rPr lang="en-US" dirty="0"/>
              <a:t>Now are populations with </a:t>
            </a:r>
            <a:r>
              <a:rPr lang="en-US" dirty="0">
                <a:solidFill>
                  <a:schemeClr val="accent2"/>
                </a:solidFill>
              </a:rPr>
              <a:t>separate</a:t>
            </a:r>
            <a:r>
              <a:rPr lang="en-US" dirty="0"/>
              <a:t> gene pools</a:t>
            </a:r>
          </a:p>
          <a:p>
            <a:pPr marL="525780" indent="-457200">
              <a:buFont typeface="+mj-lt"/>
              <a:buAutoNum type="arabicPeriod"/>
            </a:pPr>
            <a:r>
              <a:rPr lang="en-US" b="1" dirty="0">
                <a:solidFill>
                  <a:schemeClr val="accent6"/>
                </a:solidFill>
              </a:rPr>
              <a:t>Selection</a:t>
            </a:r>
          </a:p>
          <a:p>
            <a:pPr marL="982980" lvl="1" indent="-457200"/>
            <a:r>
              <a:rPr lang="en-US" dirty="0"/>
              <a:t>Different </a:t>
            </a:r>
            <a:r>
              <a:rPr lang="en-US" dirty="0">
                <a:solidFill>
                  <a:schemeClr val="accent2"/>
                </a:solidFill>
              </a:rPr>
              <a:t>selection pressures </a:t>
            </a:r>
            <a:r>
              <a:rPr lang="en-US" dirty="0"/>
              <a:t>act on each population </a:t>
            </a:r>
          </a:p>
          <a:p>
            <a:pPr marL="982980" lvl="1" indent="-457200"/>
            <a:r>
              <a:rPr lang="en-US" dirty="0" err="1">
                <a:solidFill>
                  <a:schemeClr val="accent2"/>
                </a:solidFill>
              </a:rPr>
              <a:t>Favouring</a:t>
            </a:r>
            <a:r>
              <a:rPr lang="en-US" dirty="0">
                <a:solidFill>
                  <a:schemeClr val="accent2"/>
                </a:solidFill>
              </a:rPr>
              <a:t> different alleles </a:t>
            </a:r>
            <a:r>
              <a:rPr lang="en-US" dirty="0"/>
              <a:t>and thus changing allele frequencies</a:t>
            </a:r>
          </a:p>
          <a:p>
            <a:pPr marL="982980" lvl="1" indent="-457200"/>
            <a:r>
              <a:rPr lang="en-US" dirty="0"/>
              <a:t>Changes lead to the evolution of </a:t>
            </a:r>
            <a:r>
              <a:rPr lang="en-US" dirty="0">
                <a:solidFill>
                  <a:schemeClr val="accent2"/>
                </a:solidFill>
              </a:rPr>
              <a:t>subspecies </a:t>
            </a:r>
          </a:p>
          <a:p>
            <a:pPr marL="525780" indent="-457200">
              <a:buFont typeface="+mj-lt"/>
              <a:buAutoNum type="arabicPeriod"/>
            </a:pPr>
            <a:r>
              <a:rPr lang="en-US" b="1" dirty="0">
                <a:solidFill>
                  <a:schemeClr val="accent6"/>
                </a:solidFill>
              </a:rPr>
              <a:t>Speciation </a:t>
            </a:r>
          </a:p>
          <a:p>
            <a:pPr marL="982980" lvl="1" indent="-457200"/>
            <a:r>
              <a:rPr lang="en-US" dirty="0"/>
              <a:t>Over many generations</a:t>
            </a:r>
          </a:p>
          <a:p>
            <a:pPr marL="982980" lvl="1" indent="-457200"/>
            <a:r>
              <a:rPr lang="en-US" dirty="0">
                <a:solidFill>
                  <a:schemeClr val="accent2"/>
                </a:solidFill>
              </a:rPr>
              <a:t>Interbreeding is no longer possible </a:t>
            </a:r>
            <a:r>
              <a:rPr lang="en-US" dirty="0"/>
              <a:t>due to a great difference in gene frequencies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808" y="0"/>
            <a:ext cx="4446615" cy="671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059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A7278-5E3E-C24E-85C8-17AC96471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Speciation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82BFF5-0F26-364E-97A5-E99FD3CC6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3473" y="1962934"/>
            <a:ext cx="11222737" cy="439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28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058" y="258094"/>
            <a:ext cx="10515600" cy="1325563"/>
          </a:xfrm>
        </p:spPr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Gene pools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5058" y="1873568"/>
            <a:ext cx="7153656" cy="4351338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Population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– group of the </a:t>
            </a:r>
            <a:r>
              <a:rPr lang="en-US" dirty="0">
                <a:solidFill>
                  <a:schemeClr val="accent2"/>
                </a:solidFill>
              </a:rPr>
              <a:t>same species </a:t>
            </a:r>
            <a:r>
              <a:rPr lang="en-US" dirty="0"/>
              <a:t>living together in a particular place at a particular time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Gene pool </a:t>
            </a:r>
            <a:r>
              <a:rPr lang="en-US" dirty="0"/>
              <a:t>– sum of </a:t>
            </a:r>
            <a:r>
              <a:rPr lang="en-US" dirty="0">
                <a:solidFill>
                  <a:schemeClr val="accent2"/>
                </a:solidFill>
              </a:rPr>
              <a:t>all alleles</a:t>
            </a:r>
            <a:r>
              <a:rPr lang="en-US" dirty="0"/>
              <a:t> in a population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Allele frequency </a:t>
            </a:r>
            <a:r>
              <a:rPr lang="en-US" dirty="0"/>
              <a:t>– how often an allele occurs in a gene pool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Allele frequency for the alleles for blue eyes in a Scandinavian population is greater than that of an African population. </a:t>
            </a:r>
            <a:br>
              <a:rPr lang="en-US" dirty="0"/>
            </a:br>
            <a:r>
              <a:rPr lang="en-US" dirty="0"/>
              <a:t>Vice versa for brown eyes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8714" y="2029968"/>
            <a:ext cx="4303078" cy="314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316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Variation of between individuals within a population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AU" dirty="0">
                <a:solidFill>
                  <a:schemeClr val="accent6">
                    <a:lumMod val="75000"/>
                  </a:schemeClr>
                </a:solidFill>
              </a:rPr>
              <a:t>Random assortment 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>
                <a:solidFill>
                  <a:schemeClr val="accent6">
                    <a:lumMod val="75000"/>
                  </a:schemeClr>
                </a:solidFill>
              </a:rPr>
              <a:t>Crossing over 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>
                <a:solidFill>
                  <a:schemeClr val="accent6">
                    <a:lumMod val="75000"/>
                  </a:schemeClr>
                </a:solidFill>
              </a:rPr>
              <a:t>Non-disjunction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>
                <a:solidFill>
                  <a:schemeClr val="accent6">
                    <a:lumMod val="75000"/>
                  </a:schemeClr>
                </a:solidFill>
              </a:rPr>
              <a:t>Random Fertilisation 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>
                <a:solidFill>
                  <a:schemeClr val="accent6">
                    <a:lumMod val="75000"/>
                  </a:schemeClr>
                </a:solidFill>
              </a:rPr>
              <a:t>Mutations </a:t>
            </a:r>
          </a:p>
          <a:p>
            <a:pPr lvl="1">
              <a:buFont typeface="Arial" charset="0"/>
              <a:buChar char="•"/>
            </a:pPr>
            <a:r>
              <a:rPr lang="en-AU" dirty="0"/>
              <a:t>Gene and chromosomal</a:t>
            </a:r>
          </a:p>
          <a:p>
            <a:pPr lvl="1">
              <a:buFont typeface="Arial" charset="0"/>
              <a:buChar char="•"/>
            </a:pPr>
            <a:r>
              <a:rPr lang="en-AU" dirty="0"/>
              <a:t>Somatic and germline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888" y="1551242"/>
            <a:ext cx="5770880" cy="46257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932"/>
          <a:stretch/>
        </p:blipFill>
        <p:spPr>
          <a:xfrm>
            <a:off x="4886384" y="1324928"/>
            <a:ext cx="6846384" cy="48520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311" t="11763" r="284" b="3296"/>
          <a:stretch/>
        </p:blipFill>
        <p:spPr>
          <a:xfrm>
            <a:off x="4721859" y="1546860"/>
            <a:ext cx="7258971" cy="49270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1859" y="1293837"/>
            <a:ext cx="6214365" cy="549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0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462" y="379412"/>
            <a:ext cx="7019925" cy="1325563"/>
          </a:xfrm>
        </p:spPr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Changes to allele frequencies in gene pools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" y="2071157"/>
            <a:ext cx="7362825" cy="430106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AU" b="1" dirty="0">
                <a:solidFill>
                  <a:schemeClr val="accent6">
                    <a:lumMod val="75000"/>
                  </a:schemeClr>
                </a:solidFill>
              </a:rPr>
              <a:t>Natural selection </a:t>
            </a:r>
            <a:br>
              <a:rPr lang="en-AU" dirty="0"/>
            </a:br>
            <a:endParaRPr lang="en-AU" dirty="0"/>
          </a:p>
          <a:p>
            <a:pPr lvl="1"/>
            <a:r>
              <a:rPr lang="en-AU" dirty="0"/>
              <a:t>When nature favours a set of alleles at the expense of others (</a:t>
            </a:r>
            <a:r>
              <a:rPr lang="en-AU" dirty="0">
                <a:solidFill>
                  <a:schemeClr val="accent2"/>
                </a:solidFill>
              </a:rPr>
              <a:t>selection pressure</a:t>
            </a:r>
            <a:r>
              <a:rPr lang="en-AU" dirty="0"/>
              <a:t>) </a:t>
            </a:r>
            <a:br>
              <a:rPr lang="en-AU" dirty="0"/>
            </a:br>
            <a:endParaRPr lang="en-AU" dirty="0"/>
          </a:p>
          <a:p>
            <a:pPr lvl="1"/>
            <a:r>
              <a:rPr lang="en-AU" dirty="0"/>
              <a:t>Over a number of generations, you would expect the allele frequency for favoured alleles to increase </a:t>
            </a:r>
            <a:br>
              <a:rPr lang="en-AU" dirty="0"/>
            </a:br>
            <a:endParaRPr lang="en-AU" dirty="0"/>
          </a:p>
          <a:p>
            <a:pPr lvl="1"/>
            <a:r>
              <a:rPr lang="en-AU" dirty="0"/>
              <a:t>Not random and a major cause of changes to allele frequencies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8160" y="141346"/>
            <a:ext cx="3731822" cy="65925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289741" y="45361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71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Changes to allele frequencies in gene pools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3017"/>
            <a:ext cx="10515600" cy="4351338"/>
          </a:xfrm>
        </p:spPr>
        <p:txBody>
          <a:bodyPr/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AU" b="1" dirty="0">
                <a:solidFill>
                  <a:schemeClr val="accent6">
                    <a:lumMod val="75000"/>
                  </a:schemeClr>
                </a:solidFill>
              </a:rPr>
              <a:t>2. Random Genetic Drift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b="1" dirty="0">
                <a:solidFill>
                  <a:schemeClr val="accent2"/>
                </a:solidFill>
              </a:rPr>
              <a:t>Small populations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often have </a:t>
            </a:r>
            <a:r>
              <a:rPr lang="en-US" b="1" dirty="0">
                <a:solidFill>
                  <a:schemeClr val="accent2"/>
                </a:solidFill>
              </a:rPr>
              <a:t>random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variation in allele frequencies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dirty="0"/>
              <a:t>Occurs purely by chance 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AU" b="1" dirty="0">
              <a:solidFill>
                <a:schemeClr val="accent6">
                  <a:lumMod val="75000"/>
                </a:schemeClr>
              </a:solidFill>
            </a:endParaRP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AU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237"/>
          <a:stretch/>
        </p:blipFill>
        <p:spPr>
          <a:xfrm>
            <a:off x="2330468" y="2858580"/>
            <a:ext cx="7032988" cy="370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35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576" y="1690688"/>
            <a:ext cx="5379720" cy="4351338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Founder effect</a:t>
            </a:r>
          </a:p>
          <a:p>
            <a:pPr lvl="1"/>
            <a:r>
              <a:rPr lang="en-US" dirty="0"/>
              <a:t>Similar to random genetic drift</a:t>
            </a:r>
          </a:p>
          <a:p>
            <a:pPr lvl="1"/>
            <a:r>
              <a:rPr lang="en-US" dirty="0"/>
              <a:t>Small group moves to a new area and establishes a community which expands</a:t>
            </a:r>
          </a:p>
          <a:p>
            <a:pPr lvl="1"/>
            <a:r>
              <a:rPr lang="en-US" dirty="0"/>
              <a:t>Migrant population </a:t>
            </a:r>
            <a:r>
              <a:rPr lang="en-US" dirty="0">
                <a:solidFill>
                  <a:schemeClr val="accent2"/>
                </a:solidFill>
              </a:rPr>
              <a:t>unlikely</a:t>
            </a:r>
            <a:r>
              <a:rPr lang="en-US" dirty="0"/>
              <a:t> to be </a:t>
            </a:r>
            <a:r>
              <a:rPr lang="en-US" dirty="0">
                <a:solidFill>
                  <a:schemeClr val="accent2"/>
                </a:solidFill>
              </a:rPr>
              <a:t>genetically representative </a:t>
            </a:r>
            <a:r>
              <a:rPr lang="en-US" dirty="0"/>
              <a:t>of original population</a:t>
            </a:r>
          </a:p>
          <a:p>
            <a:pPr lvl="1"/>
            <a:r>
              <a:rPr lang="en-US" dirty="0"/>
              <a:t>Show traits which are not typical of original population</a:t>
            </a:r>
          </a:p>
          <a:p>
            <a:endParaRPr lang="en-AU" dirty="0"/>
          </a:p>
        </p:txBody>
      </p:sp>
      <p:pic>
        <p:nvPicPr>
          <p:cNvPr id="4" name="Content Placeholder 3" descr="Untitled.pn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8" r="-5390" b="-2551"/>
          <a:stretch/>
        </p:blipFill>
        <p:spPr>
          <a:xfrm>
            <a:off x="6217921" y="1443858"/>
            <a:ext cx="5779008" cy="54141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76" y="365125"/>
            <a:ext cx="10006584" cy="1325563"/>
          </a:xfrm>
          <a:solidFill>
            <a:schemeClr val="bg1"/>
          </a:solidFill>
        </p:spPr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Changes to allele frequencies in gene pools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07407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880" y="365125"/>
            <a:ext cx="10515600" cy="1325563"/>
          </a:xfrm>
        </p:spPr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Changes to allele frequencies in gene pools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880" y="1690688"/>
            <a:ext cx="11195304" cy="4856416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3. Migration</a:t>
            </a:r>
          </a:p>
          <a:p>
            <a:r>
              <a:rPr lang="en-US" dirty="0"/>
              <a:t>Migration – </a:t>
            </a:r>
            <a:r>
              <a:rPr lang="en-US" dirty="0">
                <a:solidFill>
                  <a:schemeClr val="accent2"/>
                </a:solidFill>
              </a:rPr>
              <a:t>gene flow </a:t>
            </a:r>
            <a:r>
              <a:rPr lang="en-US" dirty="0"/>
              <a:t>from one population to another</a:t>
            </a:r>
          </a:p>
          <a:p>
            <a:r>
              <a:rPr lang="en-US" dirty="0"/>
              <a:t>If immigrants bring alleles that are not already in the population, then the allele frequencies for that gene will be altered</a:t>
            </a:r>
          </a:p>
          <a:p>
            <a:r>
              <a:rPr lang="en-US" dirty="0"/>
              <a:t>E.g.</a:t>
            </a:r>
          </a:p>
          <a:p>
            <a:pPr marL="457200" lvl="1" indent="0">
              <a:buNone/>
            </a:pPr>
            <a:r>
              <a:rPr lang="en-US" dirty="0"/>
              <a:t>China’s population all had Rh+ blood. </a:t>
            </a:r>
            <a:br>
              <a:rPr lang="en-US" dirty="0"/>
            </a:br>
            <a:r>
              <a:rPr lang="en-US" dirty="0"/>
              <a:t>Europeans migrated to China.</a:t>
            </a:r>
            <a:br>
              <a:rPr lang="en-US" dirty="0"/>
            </a:br>
            <a:r>
              <a:rPr lang="en-US" dirty="0"/>
              <a:t>Brought Rh- allele to the country and </a:t>
            </a:r>
            <a:br>
              <a:rPr lang="en-US" dirty="0"/>
            </a:br>
            <a:r>
              <a:rPr lang="en-US" dirty="0"/>
              <a:t>changed the allele frequencies </a:t>
            </a:r>
            <a:br>
              <a:rPr lang="en-US" dirty="0"/>
            </a:br>
            <a:r>
              <a:rPr lang="en-US" dirty="0"/>
              <a:t>for the Rhesus factor gene.</a:t>
            </a:r>
          </a:p>
          <a:p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680" y="3544316"/>
            <a:ext cx="6336158" cy="300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547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4. Barriers to gene flow</a:t>
            </a:r>
          </a:p>
          <a:p>
            <a:r>
              <a:rPr lang="en-US" dirty="0"/>
              <a:t>Populations often kept apart by barriers that inhibit interbreeding between them</a:t>
            </a:r>
          </a:p>
          <a:p>
            <a:r>
              <a:rPr lang="en-US" dirty="0"/>
              <a:t>Different environments mean different selection pressures, resulting in different alleles being favoured and therefore different allele frequencies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Geographical barriers: </a:t>
            </a:r>
            <a:r>
              <a:rPr lang="en-US" dirty="0"/>
              <a:t>oceans, mountains, deserts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Sociocultural barriers: </a:t>
            </a:r>
            <a:r>
              <a:rPr lang="en-US" dirty="0"/>
              <a:t>economic status, religion, social position, educational background</a:t>
            </a:r>
          </a:p>
          <a:p>
            <a:endParaRPr lang="en-AU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Changes to allele frequencies in gene pools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5934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7030A0"/>
                </a:solidFill>
              </a:rPr>
              <a:t>Changes to allele frequencies in gene pools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1" dirty="0">
                <a:solidFill>
                  <a:schemeClr val="accent6">
                    <a:lumMod val="75000"/>
                  </a:schemeClr>
                </a:solidFill>
              </a:rPr>
              <a:t>5. Genetic disease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Genetic disease leads to changes in allele frequency – an allele causing a fatal disease would be expected to be gradually eliminated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 err="1">
                <a:solidFill>
                  <a:schemeClr val="accent2"/>
                </a:solidFill>
              </a:rPr>
              <a:t>Tay</a:t>
            </a:r>
            <a:r>
              <a:rPr lang="en-US" b="1" dirty="0">
                <a:solidFill>
                  <a:schemeClr val="accent2"/>
                </a:solidFill>
              </a:rPr>
              <a:t>-Sachs disease (TSD)</a:t>
            </a:r>
          </a:p>
          <a:p>
            <a:pPr lvl="1"/>
            <a:r>
              <a:rPr lang="en-US" dirty="0"/>
              <a:t>Hereditary disorder of lipid metabolism, occurs most frequently in Ashkenazi Jewish people – death occurs around 4-5yo</a:t>
            </a:r>
          </a:p>
          <a:p>
            <a:pPr lvl="1"/>
            <a:r>
              <a:rPr lang="en-US" dirty="0"/>
              <a:t>Worldwide frequency is 1:500 000. In Jewish populations 1:2 500</a:t>
            </a:r>
          </a:p>
          <a:p>
            <a:pPr lvl="1"/>
            <a:r>
              <a:rPr lang="en-US" dirty="0"/>
              <a:t>Thought to be caused by genetic drift</a:t>
            </a:r>
          </a:p>
          <a:p>
            <a:pPr lvl="1"/>
            <a:r>
              <a:rPr lang="en-US" dirty="0"/>
              <a:t>Due to discrimination, Ashkenazi Jews found themselves in overcrowded ghettos, increasing chance of TB</a:t>
            </a:r>
          </a:p>
          <a:p>
            <a:pPr lvl="1"/>
            <a:r>
              <a:rPr lang="en-US" dirty="0"/>
              <a:t>Heterozygous individuals are resistant to Tuberculosis (TB)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31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712</TotalTime>
  <Words>571</Words>
  <Application>Microsoft Macintosh PowerPoint</Application>
  <PresentationFormat>Widescreen</PresentationFormat>
  <Paragraphs>111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 Theme</vt:lpstr>
      <vt:lpstr>Evolutionary Mechanisms</vt:lpstr>
      <vt:lpstr>Gene pools </vt:lpstr>
      <vt:lpstr>Variation of between individuals within a population</vt:lpstr>
      <vt:lpstr>Changes to allele frequencies in gene pools</vt:lpstr>
      <vt:lpstr>Changes to allele frequencies in gene pools</vt:lpstr>
      <vt:lpstr>Changes to allele frequencies in gene pools</vt:lpstr>
      <vt:lpstr>Changes to allele frequencies in gene pools</vt:lpstr>
      <vt:lpstr>Changes to allele frequencies in gene pools</vt:lpstr>
      <vt:lpstr>Changes to allele frequencies in gene pools</vt:lpstr>
      <vt:lpstr>Evolution through natural selection</vt:lpstr>
      <vt:lpstr>Natural selection</vt:lpstr>
      <vt:lpstr>Natural selection</vt:lpstr>
      <vt:lpstr>Natural selection</vt:lpstr>
      <vt:lpstr>Natural selection</vt:lpstr>
      <vt:lpstr>PowerPoint Presentation</vt:lpstr>
      <vt:lpstr>Natural selection case study:  Sickle cell anaemia</vt:lpstr>
      <vt:lpstr>Natural selection case study:  Sickle cell anaemia</vt:lpstr>
      <vt:lpstr>Speciation</vt:lpstr>
      <vt:lpstr>Speciation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Evolutionary Mechanisms</dc:title>
  <dc:creator>Microsoft Office User</dc:creator>
  <cp:lastModifiedBy>TU Thanh [John Forrest Secondary College]</cp:lastModifiedBy>
  <cp:revision>23</cp:revision>
  <dcterms:created xsi:type="dcterms:W3CDTF">2018-06-26T04:02:26Z</dcterms:created>
  <dcterms:modified xsi:type="dcterms:W3CDTF">2019-07-03T02:45:43Z</dcterms:modified>
</cp:coreProperties>
</file>